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 id="2147483742" r:id="rId2"/>
  </p:sldMasterIdLst>
  <p:sldIdLst>
    <p:sldId id="268" r:id="rId3"/>
    <p:sldId id="269"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364" autoAdjust="0"/>
  </p:normalViewPr>
  <p:slideViewPr>
    <p:cSldViewPr snapToGrid="0">
      <p:cViewPr varScale="1">
        <p:scale>
          <a:sx n="83" d="100"/>
          <a:sy n="83" d="100"/>
        </p:scale>
        <p:origin x="504" y="62"/>
      </p:cViewPr>
      <p:guideLst>
        <p:guide orient="horz" pos="2160"/>
        <p:guide pos="3840"/>
      </p:guideLst>
    </p:cSldViewPr>
  </p:slideViewPr>
  <p:notesTextViewPr>
    <p:cViewPr>
      <p:scale>
        <a:sx n="1" d="1"/>
        <a:sy n="1" d="1"/>
      </p:scale>
      <p:origin x="0" y="0"/>
    </p:cViewPr>
  </p:notesTextViewPr>
  <p:sorterViewPr>
    <p:cViewPr>
      <p:scale>
        <a:sx n="100" d="100"/>
        <a:sy n="100" d="100"/>
      </p:scale>
      <p:origin x="0" y="-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63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80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28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34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63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19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16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55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412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5C84181-B8BF-437A-A564-5D39A22882B2}" type="datetimeFigureOut">
              <a:rPr lang="en-US" smtClean="0"/>
              <a:t>9/20/2020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13B1B72-0180-4B11-A446-28B9AD9EFC70}"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445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C84181-B8BF-437A-A564-5D39A22882B2}"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231052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313546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5C84181-B8BF-437A-A564-5D39A22882B2}" type="datetimeFigureOut">
              <a:rPr lang="en-US" smtClean="0"/>
              <a:t>9/20/2020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13B1B72-0180-4B11-A446-28B9AD9EFC70}"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212899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C84181-B8BF-437A-A564-5D39A22882B2}"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1259272547"/>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C84181-B8BF-437A-A564-5D39A22882B2}"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362261209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C84181-B8BF-437A-A564-5D39A22882B2}"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3467840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84181-B8BF-437A-A564-5D39A22882B2}"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3252772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5C84181-B8BF-437A-A564-5D39A22882B2}" type="datetimeFigureOut">
              <a:rPr lang="en-US" smtClean="0"/>
              <a:t>9/20/2020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F13B1B72-0180-4B11-A446-28B9AD9EFC70}"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252058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5C84181-B8BF-437A-A564-5D39A22882B2}" type="datetimeFigureOut">
              <a:rPr lang="en-US" smtClean="0"/>
              <a:t>9/20/2020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538680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C84181-B8BF-437A-A564-5D39A22882B2}"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3264303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C84181-B8BF-437A-A564-5D39A22882B2}"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B1B72-0180-4B11-A446-28B9AD9EFC70}" type="slidenum">
              <a:rPr lang="en-US" smtClean="0"/>
              <a:t>‹#›</a:t>
            </a:fld>
            <a:endParaRPr lang="en-US"/>
          </a:p>
        </p:txBody>
      </p:sp>
    </p:spTree>
    <p:extLst>
      <p:ext uri="{BB962C8B-B14F-4D97-AF65-F5344CB8AC3E}">
        <p14:creationId xmlns:p14="http://schemas.microsoft.com/office/powerpoint/2010/main" val="231655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93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02681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12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18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99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931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931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2628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5C84181-B8BF-437A-A564-5D39A22882B2}" type="datetimeFigureOut">
              <a:rPr lang="en-US" smtClean="0"/>
              <a:t>9/20/2020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13B1B72-0180-4B11-A446-28B9AD9EFC7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471341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14400" b="1" dirty="0" smtClean="0">
                <a:cs typeface="Mj_Aref" panose="00000700000000000000" pitchFamily="2" charset="-78"/>
              </a:rPr>
              <a:t>ارتباط موثر</a:t>
            </a:r>
            <a:endParaRPr lang="en-US" sz="14400" dirty="0">
              <a:cs typeface="Mj_Aref" panose="00000700000000000000" pitchFamily="2" charset="-78"/>
            </a:endParaRPr>
          </a:p>
        </p:txBody>
      </p:sp>
      <p:sp>
        <p:nvSpPr>
          <p:cNvPr id="3" name="Subtitle 2"/>
          <p:cNvSpPr>
            <a:spLocks noGrp="1"/>
          </p:cNvSpPr>
          <p:nvPr>
            <p:ph type="subTitle" idx="1"/>
          </p:nvPr>
        </p:nvSpPr>
        <p:spPr>
          <a:xfrm>
            <a:off x="2215045" y="5726647"/>
            <a:ext cx="8045373" cy="742279"/>
          </a:xfrm>
        </p:spPr>
        <p:txBody>
          <a:bodyPr>
            <a:normAutofit/>
          </a:bodyPr>
          <a:lstStyle/>
          <a:p>
            <a:r>
              <a:rPr lang="fa-IR" sz="4000" dirty="0" smtClean="0">
                <a:cs typeface="Mj_Aref" panose="00000700000000000000" pitchFamily="2" charset="-78"/>
              </a:rPr>
              <a:t>فصل اول</a:t>
            </a:r>
            <a:endParaRPr lang="en-US" sz="4000" dirty="0">
              <a:cs typeface="Mj_Aref" panose="00000700000000000000" pitchFamily="2" charset="-78"/>
            </a:endParaRPr>
          </a:p>
        </p:txBody>
      </p:sp>
      <p:sp>
        <p:nvSpPr>
          <p:cNvPr id="4" name="Subtitle 2"/>
          <p:cNvSpPr txBox="1">
            <a:spLocks/>
          </p:cNvSpPr>
          <p:nvPr/>
        </p:nvSpPr>
        <p:spPr>
          <a:xfrm>
            <a:off x="2367445" y="610613"/>
            <a:ext cx="8045373" cy="74227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2A1A00"/>
              </a:buClr>
              <a:buSzTx/>
              <a:buFont typeface="Arial" panose="020B0604020202020204" pitchFamily="34" charset="0"/>
              <a:buNone/>
              <a:tabLst/>
              <a:defRPr/>
            </a:pPr>
            <a:r>
              <a:rPr kumimoji="0" lang="fa-IR" sz="4000" b="1" i="0" u="none" strike="noStrike" kern="1200" cap="all" spc="400" normalizeH="0" baseline="0" noProof="0" dirty="0" smtClean="0">
                <a:ln>
                  <a:noFill/>
                </a:ln>
                <a:solidFill>
                  <a:srgbClr val="2A1A00"/>
                </a:solidFill>
                <a:effectLst/>
                <a:uLnTx/>
                <a:uFillTx/>
                <a:latin typeface="Gill Sans MT" panose="020B0502020104020203"/>
                <a:ea typeface="+mn-ea"/>
                <a:cs typeface="Mj_Aref" panose="00000700000000000000" pitchFamily="2" charset="-78"/>
              </a:rPr>
              <a:t>گروه تربیت بدنی استان آذربایجان شرقی</a:t>
            </a:r>
            <a:endParaRPr kumimoji="0" lang="en-US" sz="4000" b="1" i="0" u="none" strike="noStrike" kern="1200" cap="all" spc="400" normalizeH="0" baseline="0" noProof="0" dirty="0">
              <a:ln>
                <a:noFill/>
              </a:ln>
              <a:solidFill>
                <a:srgbClr val="2A1A00"/>
              </a:solidFill>
              <a:effectLst/>
              <a:uLnTx/>
              <a:uFillTx/>
              <a:latin typeface="Gill Sans MT" panose="020B0502020104020203"/>
              <a:ea typeface="+mn-ea"/>
              <a:cs typeface="Mj_Aref" panose="00000700000000000000" pitchFamily="2" charset="-78"/>
            </a:endParaRPr>
          </a:p>
        </p:txBody>
      </p:sp>
      <p:sp>
        <p:nvSpPr>
          <p:cNvPr id="5" name="Subtitle 2"/>
          <p:cNvSpPr txBox="1">
            <a:spLocks/>
          </p:cNvSpPr>
          <p:nvPr/>
        </p:nvSpPr>
        <p:spPr>
          <a:xfrm>
            <a:off x="2367445" y="0"/>
            <a:ext cx="8045373" cy="742279"/>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2A1A00"/>
              </a:buClr>
              <a:buSzTx/>
              <a:buFont typeface="Arial" panose="020B0604020202020204" pitchFamily="34" charset="0"/>
              <a:buNone/>
              <a:tabLst/>
              <a:defRPr/>
            </a:pPr>
            <a:r>
              <a:rPr kumimoji="0" lang="fa-IR" sz="4000" b="1" i="0" u="none" strike="noStrike" kern="1200" cap="all" spc="400" normalizeH="0" baseline="0" noProof="0" dirty="0" smtClean="0">
                <a:ln>
                  <a:noFill/>
                </a:ln>
                <a:solidFill>
                  <a:srgbClr val="2A1A00"/>
                </a:solidFill>
                <a:effectLst/>
                <a:uLnTx/>
                <a:uFillTx/>
                <a:latin typeface="Gill Sans MT" panose="020B0502020104020203"/>
                <a:ea typeface="+mn-ea"/>
                <a:cs typeface="Mj_Aref" panose="00000700000000000000" pitchFamily="2" charset="-78"/>
              </a:rPr>
              <a:t>گروه های آموزشی فنی و حرفه ای</a:t>
            </a:r>
            <a:endParaRPr kumimoji="0" lang="en-US" sz="4000" b="1" i="0" u="none" strike="noStrike" kern="1200" cap="all" spc="400" normalizeH="0" baseline="0" noProof="0" dirty="0">
              <a:ln>
                <a:noFill/>
              </a:ln>
              <a:solidFill>
                <a:srgbClr val="2A1A00"/>
              </a:solidFill>
              <a:effectLst/>
              <a:uLnTx/>
              <a:uFillTx/>
              <a:latin typeface="Gill Sans MT" panose="020B0502020104020203"/>
              <a:ea typeface="+mn-ea"/>
              <a:cs typeface="Mj_Aref" panose="00000700000000000000" pitchFamily="2" charset="-78"/>
            </a:endParaRPr>
          </a:p>
        </p:txBody>
      </p:sp>
    </p:spTree>
    <p:extLst>
      <p:ext uri="{BB962C8B-B14F-4D97-AF65-F5344CB8AC3E}">
        <p14:creationId xmlns:p14="http://schemas.microsoft.com/office/powerpoint/2010/main" val="295889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5021"/>
            <a:ext cx="6815669" cy="1481958"/>
          </a:xfrm>
        </p:spPr>
        <p:txBody>
          <a:bodyPr/>
          <a:lstStyle/>
          <a:p>
            <a:r>
              <a:rPr lang="fa-IR" sz="3200" dirty="0" smtClean="0">
                <a:solidFill>
                  <a:srgbClr val="FF0000"/>
                </a:solidFill>
              </a:rPr>
              <a:t>گیرنده </a:t>
            </a:r>
            <a:endParaRPr lang="en-US" sz="3200" dirty="0">
              <a:solidFill>
                <a:srgbClr val="FF0000"/>
              </a:solidFill>
            </a:endParaRPr>
          </a:p>
        </p:txBody>
      </p:sp>
      <p:sp>
        <p:nvSpPr>
          <p:cNvPr id="3" name="Subtitle 2"/>
          <p:cNvSpPr>
            <a:spLocks noGrp="1"/>
          </p:cNvSpPr>
          <p:nvPr>
            <p:ph type="subTitle" idx="1"/>
          </p:nvPr>
        </p:nvSpPr>
        <p:spPr>
          <a:xfrm>
            <a:off x="2692398" y="3720662"/>
            <a:ext cx="6815669" cy="1466193"/>
          </a:xfrm>
        </p:spPr>
        <p:txBody>
          <a:bodyPr>
            <a:normAutofit/>
          </a:bodyPr>
          <a:lstStyle/>
          <a:p>
            <a:pPr algn="r"/>
            <a:r>
              <a:rPr lang="fa-IR" sz="2400" dirty="0" smtClean="0"/>
              <a:t>گیرنده فرد یا افرادی هستند که </a:t>
            </a:r>
            <a:r>
              <a:rPr lang="fa-IR" sz="2400" dirty="0" smtClean="0"/>
              <a:t>پیام </a:t>
            </a:r>
            <a:r>
              <a:rPr lang="fa-IR" sz="2400" dirty="0" smtClean="0"/>
              <a:t>را از فرستنده دریافت می کنند. به عبارت دیگر گیرنده </a:t>
            </a:r>
            <a:r>
              <a:rPr lang="fa-IR" sz="2400" dirty="0" smtClean="0"/>
              <a:t>پیام </a:t>
            </a:r>
            <a:r>
              <a:rPr lang="fa-IR" sz="2400" dirty="0" smtClean="0"/>
              <a:t>همان فردی است </a:t>
            </a:r>
            <a:r>
              <a:rPr lang="fa-IR" sz="2400" dirty="0" smtClean="0"/>
              <a:t>که پیام </a:t>
            </a:r>
            <a:r>
              <a:rPr lang="fa-IR" sz="2400" dirty="0" smtClean="0"/>
              <a:t>در او اثر می کند و باعث تغییر رفتار او می شود.</a:t>
            </a:r>
            <a:endParaRPr lang="en-US" sz="2400" dirty="0"/>
          </a:p>
        </p:txBody>
      </p:sp>
    </p:spTree>
    <p:extLst>
      <p:ext uri="{BB962C8B-B14F-4D97-AF65-F5344CB8AC3E}">
        <p14:creationId xmlns:p14="http://schemas.microsoft.com/office/powerpoint/2010/main" val="189189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6096"/>
            <a:ext cx="6815669" cy="662151"/>
          </a:xfrm>
        </p:spPr>
        <p:txBody>
          <a:bodyPr/>
          <a:lstStyle/>
          <a:p>
            <a:r>
              <a:rPr lang="fa-IR" sz="3200" dirty="0" smtClean="0">
                <a:solidFill>
                  <a:srgbClr val="FF0000"/>
                </a:solidFill>
              </a:rPr>
              <a:t>رمز گشایی </a:t>
            </a:r>
            <a:r>
              <a:rPr lang="fa-IR" sz="3200" dirty="0" smtClean="0">
                <a:solidFill>
                  <a:srgbClr val="FF0000"/>
                </a:solidFill>
              </a:rPr>
              <a:t>پیام</a:t>
            </a:r>
            <a:r>
              <a:rPr lang="fa-IR" sz="3600" dirty="0" smtClean="0">
                <a:solidFill>
                  <a:srgbClr val="FF0000"/>
                </a:solidFill>
              </a:rPr>
              <a:t> </a:t>
            </a:r>
            <a:endParaRPr lang="en-US" sz="3600" dirty="0">
              <a:solidFill>
                <a:srgbClr val="FF0000"/>
              </a:solidFill>
            </a:endParaRPr>
          </a:p>
        </p:txBody>
      </p:sp>
      <p:sp>
        <p:nvSpPr>
          <p:cNvPr id="3" name="Subtitle 2"/>
          <p:cNvSpPr>
            <a:spLocks noGrp="1"/>
          </p:cNvSpPr>
          <p:nvPr>
            <p:ph type="subTitle" idx="1"/>
          </p:nvPr>
        </p:nvSpPr>
        <p:spPr>
          <a:xfrm>
            <a:off x="2476153" y="2649882"/>
            <a:ext cx="7248157" cy="2396358"/>
          </a:xfrm>
        </p:spPr>
        <p:txBody>
          <a:bodyPr>
            <a:normAutofit fontScale="92500" lnSpcReduction="20000"/>
          </a:bodyPr>
          <a:lstStyle/>
          <a:p>
            <a:pPr algn="r" rtl="1"/>
            <a:r>
              <a:rPr lang="fa-IR" sz="2800" dirty="0" smtClean="0">
                <a:solidFill>
                  <a:srgbClr val="0070C0"/>
                </a:solidFill>
              </a:rPr>
              <a:t>پیام </a:t>
            </a:r>
            <a:r>
              <a:rPr lang="fa-IR" sz="2800" dirty="0" smtClean="0">
                <a:solidFill>
                  <a:srgbClr val="0070C0"/>
                </a:solidFill>
              </a:rPr>
              <a:t>زمانی برای گیرنده قابل فهم است که </a:t>
            </a:r>
            <a:r>
              <a:rPr lang="fa-IR" sz="2800" dirty="0" smtClean="0">
                <a:solidFill>
                  <a:srgbClr val="0070C0"/>
                </a:solidFill>
              </a:rPr>
              <a:t>مجدداً </a:t>
            </a:r>
            <a:r>
              <a:rPr lang="fa-IR" sz="2800" dirty="0" smtClean="0">
                <a:solidFill>
                  <a:srgbClr val="0070C0"/>
                </a:solidFill>
              </a:rPr>
              <a:t>از حالت رمز و </a:t>
            </a:r>
          </a:p>
          <a:p>
            <a:pPr algn="r" rtl="1"/>
            <a:r>
              <a:rPr lang="fa-IR" sz="2800" dirty="0" smtClean="0">
                <a:solidFill>
                  <a:srgbClr val="0070C0"/>
                </a:solidFill>
              </a:rPr>
              <a:t>نشانه خارج </a:t>
            </a:r>
            <a:r>
              <a:rPr lang="fa-IR" sz="2800" dirty="0" smtClean="0">
                <a:solidFill>
                  <a:srgbClr val="0070C0"/>
                </a:solidFill>
              </a:rPr>
              <a:t>شود. </a:t>
            </a:r>
            <a:r>
              <a:rPr lang="fa-IR" sz="2800" dirty="0" smtClean="0">
                <a:solidFill>
                  <a:srgbClr val="0070C0"/>
                </a:solidFill>
              </a:rPr>
              <a:t>به صورت نشانه هایی قابل فهم </a:t>
            </a:r>
            <a:r>
              <a:rPr lang="fa-IR" sz="2800" dirty="0" smtClean="0">
                <a:solidFill>
                  <a:srgbClr val="0070C0"/>
                </a:solidFill>
              </a:rPr>
              <a:t>درآید</a:t>
            </a:r>
            <a:r>
              <a:rPr lang="fa-IR" sz="2800" dirty="0" smtClean="0">
                <a:solidFill>
                  <a:srgbClr val="0070C0"/>
                </a:solidFill>
              </a:rPr>
              <a:t>. به عبارت </a:t>
            </a:r>
          </a:p>
          <a:p>
            <a:pPr algn="r" rtl="1"/>
            <a:r>
              <a:rPr lang="fa-IR" sz="2800" dirty="0" smtClean="0">
                <a:solidFill>
                  <a:srgbClr val="0070C0"/>
                </a:solidFill>
              </a:rPr>
              <a:t>دیگر</a:t>
            </a:r>
            <a:r>
              <a:rPr lang="fa-IR" sz="2800" dirty="0" smtClean="0">
                <a:solidFill>
                  <a:srgbClr val="0070C0"/>
                </a:solidFill>
              </a:rPr>
              <a:t>، گیرنده، رمز پیام </a:t>
            </a:r>
            <a:r>
              <a:rPr lang="fa-IR" sz="2800" dirty="0" smtClean="0">
                <a:solidFill>
                  <a:srgbClr val="0070C0"/>
                </a:solidFill>
              </a:rPr>
              <a:t>دریافت شده را از طریق حواس و سلسله </a:t>
            </a:r>
          </a:p>
          <a:p>
            <a:pPr algn="r" rtl="1"/>
            <a:r>
              <a:rPr lang="fa-IR" sz="2800" dirty="0" smtClean="0">
                <a:solidFill>
                  <a:srgbClr val="0070C0"/>
                </a:solidFill>
              </a:rPr>
              <a:t>اعصاب به مغز می برد وآن را از حالت رمز خارج می کند و </a:t>
            </a:r>
            <a:r>
              <a:rPr lang="fa-IR" sz="2800" dirty="0" smtClean="0">
                <a:solidFill>
                  <a:srgbClr val="0070C0"/>
                </a:solidFill>
              </a:rPr>
              <a:t>سپس </a:t>
            </a:r>
            <a:endParaRPr lang="fa-IR" sz="2800" dirty="0" smtClean="0">
              <a:solidFill>
                <a:srgbClr val="0070C0"/>
              </a:solidFill>
            </a:endParaRPr>
          </a:p>
          <a:p>
            <a:pPr algn="r" rtl="1"/>
            <a:r>
              <a:rPr lang="fa-IR" sz="2800" dirty="0" smtClean="0">
                <a:solidFill>
                  <a:srgbClr val="0070C0"/>
                </a:solidFill>
              </a:rPr>
              <a:t>مفهوم مورد نظر را درک می کند</a:t>
            </a:r>
            <a:endParaRPr lang="en-US" sz="2800" dirty="0">
              <a:solidFill>
                <a:srgbClr val="0070C0"/>
              </a:solidFill>
            </a:endParaRPr>
          </a:p>
        </p:txBody>
      </p:sp>
    </p:spTree>
    <p:extLst>
      <p:ext uri="{BB962C8B-B14F-4D97-AF65-F5344CB8AC3E}">
        <p14:creationId xmlns:p14="http://schemas.microsoft.com/office/powerpoint/2010/main" val="27249005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71146"/>
            <a:ext cx="6815669" cy="583324"/>
          </a:xfrm>
        </p:spPr>
        <p:txBody>
          <a:bodyPr/>
          <a:lstStyle/>
          <a:p>
            <a:r>
              <a:rPr lang="fa-IR" sz="2800" dirty="0" smtClean="0">
                <a:solidFill>
                  <a:srgbClr val="FF0000"/>
                </a:solidFill>
              </a:rPr>
              <a:t>بازخورد</a:t>
            </a:r>
            <a:endParaRPr lang="en-US" sz="2800" dirty="0">
              <a:solidFill>
                <a:srgbClr val="FF0000"/>
              </a:solidFill>
            </a:endParaRPr>
          </a:p>
        </p:txBody>
      </p:sp>
      <p:sp>
        <p:nvSpPr>
          <p:cNvPr id="3" name="Subtitle 2"/>
          <p:cNvSpPr>
            <a:spLocks noGrp="1"/>
          </p:cNvSpPr>
          <p:nvPr>
            <p:ph type="subTitle" idx="1"/>
          </p:nvPr>
        </p:nvSpPr>
        <p:spPr>
          <a:xfrm>
            <a:off x="2692398" y="2585545"/>
            <a:ext cx="6815669" cy="2806262"/>
          </a:xfrm>
        </p:spPr>
        <p:txBody>
          <a:bodyPr>
            <a:normAutofit/>
          </a:bodyPr>
          <a:lstStyle/>
          <a:p>
            <a:pPr algn="r" rtl="1"/>
            <a:r>
              <a:rPr lang="fa-IR" sz="2400" dirty="0" smtClean="0"/>
              <a:t>واکنش و </a:t>
            </a:r>
            <a:r>
              <a:rPr lang="fa-IR" sz="2400" dirty="0" smtClean="0"/>
              <a:t>عکس </a:t>
            </a:r>
            <a:r>
              <a:rPr lang="fa-IR" sz="2400" dirty="0" smtClean="0"/>
              <a:t>العملی است که گیرنده </a:t>
            </a:r>
            <a:r>
              <a:rPr lang="fa-IR" sz="2400" dirty="0" smtClean="0"/>
              <a:t>پس </a:t>
            </a:r>
            <a:r>
              <a:rPr lang="fa-IR" sz="2400" dirty="0" smtClean="0"/>
              <a:t>از دریافت </a:t>
            </a:r>
            <a:r>
              <a:rPr lang="fa-IR" sz="2400" dirty="0" smtClean="0"/>
              <a:t>پیام </a:t>
            </a:r>
            <a:r>
              <a:rPr lang="fa-IR" sz="2400" dirty="0" smtClean="0"/>
              <a:t>از خود </a:t>
            </a:r>
          </a:p>
          <a:p>
            <a:pPr algn="r" rtl="1"/>
            <a:r>
              <a:rPr lang="fa-IR" sz="2400" dirty="0" smtClean="0"/>
              <a:t>نشان می دهد. به عبارت </a:t>
            </a:r>
            <a:r>
              <a:rPr lang="fa-IR" sz="2400" dirty="0" smtClean="0"/>
              <a:t>دیگر، </a:t>
            </a:r>
            <a:r>
              <a:rPr lang="fa-IR" sz="2400" dirty="0" smtClean="0"/>
              <a:t>انتقال مفهوم درک شده توسط گیرنده </a:t>
            </a:r>
          </a:p>
          <a:p>
            <a:pPr algn="r" rtl="1"/>
            <a:r>
              <a:rPr lang="fa-IR" sz="2400" dirty="0" smtClean="0"/>
              <a:t>به فرستنده </a:t>
            </a:r>
            <a:r>
              <a:rPr lang="fa-IR" sz="2400" dirty="0" smtClean="0"/>
              <a:t>پس </a:t>
            </a:r>
            <a:r>
              <a:rPr lang="fa-IR" sz="2400" dirty="0" smtClean="0"/>
              <a:t>از دریافت </a:t>
            </a:r>
            <a:r>
              <a:rPr lang="fa-IR" sz="2400" dirty="0" smtClean="0"/>
              <a:t>پیام </a:t>
            </a:r>
            <a:r>
              <a:rPr lang="fa-IR" sz="2400" dirty="0" smtClean="0"/>
              <a:t>است. بازخورد عامل بسیار موثری </a:t>
            </a:r>
            <a:r>
              <a:rPr lang="fa-IR" sz="2400" dirty="0" smtClean="0"/>
              <a:t>در </a:t>
            </a:r>
            <a:endParaRPr lang="fa-IR" sz="2400" dirty="0" smtClean="0"/>
          </a:p>
          <a:p>
            <a:pPr algn="r" rtl="1"/>
            <a:r>
              <a:rPr lang="fa-IR" sz="2400" dirty="0" smtClean="0"/>
              <a:t>برقراری ارتباط است زیرا فرستنده را قادر می سازد که تاثیر </a:t>
            </a:r>
            <a:r>
              <a:rPr lang="fa-IR" sz="2400" dirty="0" smtClean="0"/>
              <a:t>پیام </a:t>
            </a:r>
            <a:r>
              <a:rPr lang="fa-IR" sz="2400" dirty="0" smtClean="0"/>
              <a:t>خود را </a:t>
            </a:r>
            <a:r>
              <a:rPr lang="fa-IR" sz="2400" dirty="0" smtClean="0"/>
              <a:t>ارزیابی </a:t>
            </a:r>
            <a:r>
              <a:rPr lang="fa-IR" sz="2400" dirty="0" smtClean="0"/>
              <a:t>کند.</a:t>
            </a:r>
          </a:p>
          <a:p>
            <a:pPr algn="r"/>
            <a:endParaRPr lang="en-US" sz="2400" dirty="0"/>
          </a:p>
        </p:txBody>
      </p:sp>
    </p:spTree>
    <p:extLst>
      <p:ext uri="{BB962C8B-B14F-4D97-AF65-F5344CB8AC3E}">
        <p14:creationId xmlns:p14="http://schemas.microsoft.com/office/powerpoint/2010/main" val="4765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86911"/>
            <a:ext cx="6815669" cy="1277006"/>
          </a:xfrm>
        </p:spPr>
        <p:txBody>
          <a:bodyPr/>
          <a:lstStyle/>
          <a:p>
            <a:r>
              <a:rPr lang="fa-IR" sz="4000" dirty="0" smtClean="0">
                <a:solidFill>
                  <a:srgbClr val="FF0000"/>
                </a:solidFill>
              </a:rPr>
              <a:t>اختلال</a:t>
            </a:r>
            <a:endParaRPr lang="en-US" sz="4000" dirty="0">
              <a:solidFill>
                <a:srgbClr val="FF0000"/>
              </a:solidFill>
            </a:endParaRPr>
          </a:p>
        </p:txBody>
      </p:sp>
      <p:sp>
        <p:nvSpPr>
          <p:cNvPr id="3" name="Subtitle 2"/>
          <p:cNvSpPr>
            <a:spLocks noGrp="1"/>
          </p:cNvSpPr>
          <p:nvPr>
            <p:ph type="subTitle" idx="1"/>
          </p:nvPr>
        </p:nvSpPr>
        <p:spPr>
          <a:xfrm>
            <a:off x="2567710" y="3484179"/>
            <a:ext cx="6940358" cy="1494220"/>
          </a:xfrm>
        </p:spPr>
        <p:txBody>
          <a:bodyPr>
            <a:normAutofit/>
          </a:bodyPr>
          <a:lstStyle/>
          <a:p>
            <a:pPr algn="r"/>
            <a:r>
              <a:rPr lang="fa-IR" sz="2400" dirty="0" smtClean="0">
                <a:solidFill>
                  <a:srgbClr val="0070C0"/>
                </a:solidFill>
              </a:rPr>
              <a:t>هر عاملی که در ارتباط خلل ایجاد کند و مانع برقراری آن گردد به طوری که </a:t>
            </a:r>
            <a:r>
              <a:rPr lang="fa-IR" sz="2400" dirty="0" smtClean="0">
                <a:solidFill>
                  <a:srgbClr val="0070C0"/>
                </a:solidFill>
              </a:rPr>
              <a:t>پیام </a:t>
            </a:r>
            <a:r>
              <a:rPr lang="fa-IR" sz="2400" dirty="0" smtClean="0">
                <a:solidFill>
                  <a:srgbClr val="0070C0"/>
                </a:solidFill>
              </a:rPr>
              <a:t>تحریف شود و </a:t>
            </a:r>
            <a:r>
              <a:rPr lang="fa-IR" sz="2400" dirty="0" smtClean="0">
                <a:solidFill>
                  <a:srgbClr val="0070C0"/>
                </a:solidFill>
              </a:rPr>
              <a:t>دیگر </a:t>
            </a:r>
            <a:r>
              <a:rPr lang="fa-IR" sz="2400" dirty="0" smtClean="0">
                <a:solidFill>
                  <a:srgbClr val="0070C0"/>
                </a:solidFill>
              </a:rPr>
              <a:t>معنای واقعی را نرساند </a:t>
            </a:r>
            <a:r>
              <a:rPr lang="fa-IR" sz="2400" dirty="0" smtClean="0">
                <a:solidFill>
                  <a:srgbClr val="0070C0"/>
                </a:solidFill>
              </a:rPr>
              <a:t>«اختلال» است</a:t>
            </a:r>
            <a:r>
              <a:rPr lang="fa-IR" sz="2400" dirty="0" smtClean="0">
                <a:solidFill>
                  <a:srgbClr val="0070C0"/>
                </a:solidFill>
              </a:rPr>
              <a:t>.</a:t>
            </a:r>
            <a:endParaRPr lang="en-US" sz="2400" dirty="0">
              <a:solidFill>
                <a:srgbClr val="0070C0"/>
              </a:solidFill>
            </a:endParaRPr>
          </a:p>
        </p:txBody>
      </p:sp>
    </p:spTree>
    <p:extLst>
      <p:ext uri="{BB962C8B-B14F-4D97-AF65-F5344CB8AC3E}">
        <p14:creationId xmlns:p14="http://schemas.microsoft.com/office/powerpoint/2010/main" val="36451639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7239" y="109619"/>
            <a:ext cx="8045373" cy="742279"/>
          </a:xfrm>
        </p:spPr>
        <p:txBody>
          <a:bodyPr anchor="t">
            <a:noAutofit/>
          </a:bodyPr>
          <a:lstStyle/>
          <a:p>
            <a:pPr marL="0" indent="0" algn="ctr" rtl="1">
              <a:buNone/>
            </a:pPr>
            <a:endParaRPr lang="fa-IR" sz="3200" b="1" dirty="0" smtClean="0">
              <a:solidFill>
                <a:schemeClr val="bg1">
                  <a:lumMod val="95000"/>
                  <a:lumOff val="5000"/>
                </a:schemeClr>
              </a:solidFill>
              <a:cs typeface="B Davat" panose="00000400000000000000" pitchFamily="2" charset="-78"/>
            </a:endParaRPr>
          </a:p>
          <a:p>
            <a:pPr marL="0" indent="0" algn="ctr" rtl="1">
              <a:buNone/>
            </a:pPr>
            <a:endParaRPr lang="fa-IR" sz="3200" b="1" dirty="0">
              <a:solidFill>
                <a:schemeClr val="bg1">
                  <a:lumMod val="95000"/>
                  <a:lumOff val="5000"/>
                </a:schemeClr>
              </a:solidFill>
              <a:cs typeface="B Davat" panose="00000400000000000000" pitchFamily="2" charset="-78"/>
            </a:endParaRPr>
          </a:p>
          <a:p>
            <a:pPr marL="0" indent="0" algn="ctr" rtl="1">
              <a:buNone/>
            </a:pPr>
            <a:endParaRPr lang="fa-IR" sz="3200" b="1" dirty="0" smtClean="0">
              <a:solidFill>
                <a:schemeClr val="bg1">
                  <a:lumMod val="95000"/>
                  <a:lumOff val="5000"/>
                </a:schemeClr>
              </a:solidFill>
              <a:cs typeface="B Davat" panose="00000400000000000000" pitchFamily="2" charset="-78"/>
            </a:endParaRPr>
          </a:p>
          <a:p>
            <a:pPr marL="0" indent="0" algn="r" rtl="1">
              <a:buNone/>
            </a:pPr>
            <a:r>
              <a:rPr lang="fa-IR" sz="4000" dirty="0" smtClean="0">
                <a:cs typeface="B Davat" panose="00000400000000000000" pitchFamily="2" charset="-78"/>
              </a:rPr>
              <a:t>تهیه کننده: </a:t>
            </a:r>
          </a:p>
          <a:p>
            <a:pPr marL="0" indent="0" algn="r" rtl="1">
              <a:buNone/>
            </a:pPr>
            <a:r>
              <a:rPr lang="fa-IR" sz="4000" dirty="0" smtClean="0">
                <a:cs typeface="B Davat" panose="00000400000000000000" pitchFamily="2" charset="-78"/>
              </a:rPr>
              <a:t>سرکار خانم رنجی</a:t>
            </a:r>
          </a:p>
          <a:p>
            <a:pPr marL="0" indent="0" algn="r" rtl="1">
              <a:buNone/>
            </a:pPr>
            <a:r>
              <a:rPr lang="fa-IR" sz="4000" dirty="0" smtClean="0">
                <a:cs typeface="B Davat" panose="00000400000000000000" pitchFamily="2" charset="-78"/>
              </a:rPr>
              <a:t>هنرستان امام رضا (ع) </a:t>
            </a:r>
          </a:p>
          <a:p>
            <a:pPr marL="0" indent="0" algn="r" rtl="1">
              <a:buNone/>
            </a:pPr>
            <a:r>
              <a:rPr lang="fa-IR" sz="4000" dirty="0" smtClean="0">
                <a:cs typeface="B Davat" panose="00000400000000000000" pitchFamily="2" charset="-78"/>
              </a:rPr>
              <a:t>ناحیه یک تبریز</a:t>
            </a:r>
            <a:endParaRPr lang="en-US" sz="4000" dirty="0">
              <a:cs typeface="B Davat" panose="00000400000000000000" pitchFamily="2" charset="-78"/>
            </a:endParaRPr>
          </a:p>
        </p:txBody>
      </p:sp>
    </p:spTree>
    <p:extLst>
      <p:ext uri="{BB962C8B-B14F-4D97-AF65-F5344CB8AC3E}">
        <p14:creationId xmlns:p14="http://schemas.microsoft.com/office/powerpoint/2010/main" val="30007018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39614"/>
            <a:ext cx="6815669" cy="662152"/>
          </a:xfrm>
        </p:spPr>
        <p:txBody>
          <a:bodyPr/>
          <a:lstStyle/>
          <a:p>
            <a:pPr algn="r"/>
            <a:r>
              <a:rPr lang="fa-IR" sz="2800" dirty="0" smtClean="0">
                <a:solidFill>
                  <a:srgbClr val="FF0000"/>
                </a:solidFill>
              </a:rPr>
              <a:t/>
            </a:r>
            <a:br>
              <a:rPr lang="fa-IR" sz="2800" dirty="0" smtClean="0">
                <a:solidFill>
                  <a:srgbClr val="FF0000"/>
                </a:solidFill>
              </a:rPr>
            </a:br>
            <a:r>
              <a:rPr lang="fa-IR" sz="2800" dirty="0">
                <a:solidFill>
                  <a:srgbClr val="FF0000"/>
                </a:solidFill>
              </a:rPr>
              <a:t/>
            </a:r>
            <a:br>
              <a:rPr lang="fa-IR" sz="2800" dirty="0">
                <a:solidFill>
                  <a:srgbClr val="FF0000"/>
                </a:solidFill>
              </a:rPr>
            </a:br>
            <a:r>
              <a:rPr lang="fa-IR" sz="2800" dirty="0">
                <a:solidFill>
                  <a:srgbClr val="FF0000"/>
                </a:solidFill>
              </a:rPr>
              <a:t>ارتباط چیست؟</a:t>
            </a:r>
            <a:endParaRPr lang="en-US" sz="2800" dirty="0">
              <a:solidFill>
                <a:srgbClr val="FF0000"/>
              </a:solidFill>
            </a:endParaRPr>
          </a:p>
        </p:txBody>
      </p:sp>
      <p:sp>
        <p:nvSpPr>
          <p:cNvPr id="3" name="Subtitle 2"/>
          <p:cNvSpPr>
            <a:spLocks noGrp="1"/>
          </p:cNvSpPr>
          <p:nvPr>
            <p:ph type="subTitle" idx="1"/>
          </p:nvPr>
        </p:nvSpPr>
        <p:spPr>
          <a:xfrm>
            <a:off x="2538248" y="2475186"/>
            <a:ext cx="6969819" cy="2503213"/>
          </a:xfrm>
        </p:spPr>
        <p:txBody>
          <a:bodyPr>
            <a:normAutofit/>
          </a:bodyPr>
          <a:lstStyle/>
          <a:p>
            <a:pPr algn="r"/>
            <a:r>
              <a:rPr lang="fa-IR" sz="2800" dirty="0" smtClean="0"/>
              <a:t>ارتباط فرایندی است که به واسطه آن فرستنده از طریق یک</a:t>
            </a:r>
          </a:p>
          <a:p>
            <a:pPr algn="r"/>
            <a:r>
              <a:rPr lang="fa-IR" sz="2800" dirty="0" smtClean="0"/>
              <a:t>مسیر ارتباطی </a:t>
            </a:r>
            <a:r>
              <a:rPr lang="fa-IR" sz="2800" dirty="0" smtClean="0"/>
              <a:t>پیامی </a:t>
            </a:r>
            <a:r>
              <a:rPr lang="fa-IR" sz="2800" dirty="0" smtClean="0"/>
              <a:t>را به گیرنده انتقال </a:t>
            </a:r>
            <a:r>
              <a:rPr lang="fa-IR" sz="2800" dirty="0" smtClean="0"/>
              <a:t>می‌دهد</a:t>
            </a:r>
            <a:r>
              <a:rPr lang="fa-IR" sz="2800" dirty="0" smtClean="0"/>
              <a:t>.</a:t>
            </a:r>
          </a:p>
          <a:p>
            <a:pPr algn="r"/>
            <a:r>
              <a:rPr lang="fa-IR" sz="2800" dirty="0" smtClean="0"/>
              <a:t>گیرنده بس از دریافت </a:t>
            </a:r>
            <a:r>
              <a:rPr lang="fa-IR" sz="2800" dirty="0" smtClean="0"/>
              <a:t>پیام، بازخورد </a:t>
            </a:r>
            <a:r>
              <a:rPr lang="fa-IR" sz="2800" dirty="0" smtClean="0"/>
              <a:t>آن را به فرستنده منتقل</a:t>
            </a:r>
          </a:p>
          <a:p>
            <a:pPr algn="r"/>
            <a:r>
              <a:rPr lang="fa-IR" sz="2800" dirty="0" smtClean="0"/>
              <a:t>می کند.</a:t>
            </a:r>
            <a:endParaRPr lang="fa-IR" sz="2800" dirty="0"/>
          </a:p>
        </p:txBody>
      </p:sp>
    </p:spTree>
    <p:extLst>
      <p:ext uri="{BB962C8B-B14F-4D97-AF65-F5344CB8AC3E}">
        <p14:creationId xmlns:p14="http://schemas.microsoft.com/office/powerpoint/2010/main" val="2673752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76552"/>
            <a:ext cx="6815669" cy="520262"/>
          </a:xfrm>
        </p:spPr>
        <p:txBody>
          <a:bodyPr/>
          <a:lstStyle/>
          <a:p>
            <a:r>
              <a:rPr lang="fa-IR" sz="2800" dirty="0" smtClean="0">
                <a:solidFill>
                  <a:srgbClr val="FF0000"/>
                </a:solidFill>
              </a:rPr>
              <a:t>عناصر ارتباط</a:t>
            </a:r>
            <a:endParaRPr lang="en-US" sz="2800" dirty="0">
              <a:solidFill>
                <a:srgbClr val="FF0000"/>
              </a:solidFill>
            </a:endParaRPr>
          </a:p>
        </p:txBody>
      </p:sp>
      <p:sp>
        <p:nvSpPr>
          <p:cNvPr id="3" name="Subtitle 2"/>
          <p:cNvSpPr>
            <a:spLocks noGrp="1"/>
          </p:cNvSpPr>
          <p:nvPr>
            <p:ph type="subTitle" idx="1"/>
          </p:nvPr>
        </p:nvSpPr>
        <p:spPr>
          <a:xfrm>
            <a:off x="2530764" y="2096814"/>
            <a:ext cx="7121236" cy="3389586"/>
          </a:xfrm>
        </p:spPr>
        <p:txBody>
          <a:bodyPr>
            <a:normAutofit/>
          </a:bodyPr>
          <a:lstStyle/>
          <a:p>
            <a:pPr algn="r" rtl="1"/>
            <a:r>
              <a:rPr lang="fa-IR" sz="2400" dirty="0" smtClean="0"/>
              <a:t>افراد از طریق ارسال و دریافت </a:t>
            </a:r>
            <a:r>
              <a:rPr lang="fa-IR" sz="2400" dirty="0" smtClean="0"/>
              <a:t>پیام </a:t>
            </a:r>
            <a:r>
              <a:rPr lang="fa-IR" sz="2400" dirty="0" smtClean="0"/>
              <a:t>با یکدیگر ارتباط برقرار </a:t>
            </a:r>
            <a:r>
              <a:rPr lang="fa-IR" sz="2400" dirty="0" smtClean="0"/>
              <a:t>می‌کنند</a:t>
            </a:r>
            <a:r>
              <a:rPr lang="fa-IR" sz="2400" dirty="0" smtClean="0"/>
              <a:t>. لازمه برقراری ارتباط</a:t>
            </a:r>
            <a:r>
              <a:rPr lang="fa-IR" sz="2400" dirty="0" smtClean="0"/>
              <a:t>؛ وجود </a:t>
            </a:r>
            <a:r>
              <a:rPr lang="fa-IR" sz="2400" dirty="0" smtClean="0"/>
              <a:t>هفت رکن اساسی شامل: </a:t>
            </a:r>
          </a:p>
          <a:p>
            <a:pPr algn="r" rtl="1"/>
            <a:r>
              <a:rPr lang="fa-IR" sz="2400" dirty="0" smtClean="0"/>
              <a:t>فرستنده؛ پیام </a:t>
            </a:r>
            <a:r>
              <a:rPr lang="fa-IR" sz="2400" dirty="0" smtClean="0"/>
              <a:t>وبازخورد است که به آنها {عناصر ارتباطی} </a:t>
            </a:r>
            <a:r>
              <a:rPr lang="fa-IR" sz="2400" dirty="0" smtClean="0"/>
              <a:t>گفته می</a:t>
            </a:r>
            <a:r>
              <a:rPr lang="fa-IR" sz="2400" dirty="0" smtClean="0"/>
              <a:t>‌</a:t>
            </a:r>
            <a:r>
              <a:rPr lang="fa-IR" sz="2400" dirty="0" smtClean="0"/>
              <a:t>شود. بدون </a:t>
            </a:r>
            <a:r>
              <a:rPr lang="fa-IR" sz="2400" dirty="0" smtClean="0"/>
              <a:t>وجود هر یک از این عناصر</a:t>
            </a:r>
            <a:r>
              <a:rPr lang="fa-IR" sz="2400" dirty="0" smtClean="0"/>
              <a:t>؛ برقراری </a:t>
            </a:r>
            <a:r>
              <a:rPr lang="fa-IR" sz="2400" dirty="0" smtClean="0"/>
              <a:t>ارتباط </a:t>
            </a:r>
            <a:r>
              <a:rPr lang="fa-IR" sz="2400" dirty="0" smtClean="0"/>
              <a:t>غیرممکن </a:t>
            </a:r>
            <a:r>
              <a:rPr lang="fa-IR" sz="2400" dirty="0" smtClean="0"/>
              <a:t>یا ناقص است.</a:t>
            </a:r>
          </a:p>
          <a:p>
            <a:pPr algn="r" rtl="1"/>
            <a:r>
              <a:rPr lang="fa-IR" sz="2400" dirty="0" smtClean="0"/>
              <a:t>در کناراین عناصر هفت گانه ارتباط همواره احتمال وجود موانع </a:t>
            </a:r>
          </a:p>
          <a:p>
            <a:pPr algn="r" rtl="1"/>
            <a:r>
              <a:rPr lang="fa-IR" sz="2400" dirty="0" smtClean="0"/>
              <a:t>مزاحمی </a:t>
            </a:r>
            <a:r>
              <a:rPr lang="fa-IR" sz="2400" dirty="0" smtClean="0"/>
              <a:t>هست که به آنها اختلال </a:t>
            </a:r>
            <a:r>
              <a:rPr lang="fa-IR" sz="2400" dirty="0" smtClean="0"/>
              <a:t>(پارازیت) گفته </a:t>
            </a:r>
            <a:r>
              <a:rPr lang="fa-IR" sz="2400" dirty="0" smtClean="0"/>
              <a:t>می شود </a:t>
            </a:r>
            <a:endParaRPr lang="en-US" sz="2400" dirty="0"/>
          </a:p>
        </p:txBody>
      </p:sp>
    </p:spTree>
    <p:extLst>
      <p:ext uri="{BB962C8B-B14F-4D97-AF65-F5344CB8AC3E}">
        <p14:creationId xmlns:p14="http://schemas.microsoft.com/office/powerpoint/2010/main" val="24835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3">
                                            <p:txEl>
                                              <p:pRg st="1" end="1"/>
                                            </p:txEl>
                                          </p:spTgt>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3">
                                            <p:txEl>
                                              <p:pRg st="2" end="2"/>
                                            </p:txEl>
                                          </p:spTgt>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055" y="599091"/>
            <a:ext cx="10326414" cy="5565226"/>
          </a:xfrm>
        </p:spPr>
        <p:txBody>
          <a:bodyPr>
            <a:normAutofit/>
          </a:bodyPr>
          <a:lstStyle/>
          <a:p>
            <a:r>
              <a:rPr lang="fa-IR" sz="4000" dirty="0" smtClean="0">
                <a:solidFill>
                  <a:srgbClr val="FF0000"/>
                </a:solidFill>
              </a:rPr>
              <a:t>عناصر ارتباطی</a:t>
            </a:r>
            <a:endParaRPr lang="en-US" sz="4000" dirty="0">
              <a:solidFill>
                <a:srgbClr val="FF0000"/>
              </a:solidFill>
            </a:endParaRPr>
          </a:p>
        </p:txBody>
      </p:sp>
      <p:sp>
        <p:nvSpPr>
          <p:cNvPr id="4" name="Rounded Rectangle 3"/>
          <p:cNvSpPr/>
          <p:nvPr/>
        </p:nvSpPr>
        <p:spPr>
          <a:xfrm>
            <a:off x="10184524" y="2270234"/>
            <a:ext cx="1072055" cy="756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t>فرستنده</a:t>
            </a:r>
            <a:endParaRPr lang="en-US" dirty="0"/>
          </a:p>
        </p:txBody>
      </p:sp>
      <p:sp>
        <p:nvSpPr>
          <p:cNvPr id="5" name="Rounded Rectangle 4"/>
          <p:cNvSpPr/>
          <p:nvPr/>
        </p:nvSpPr>
        <p:spPr>
          <a:xfrm>
            <a:off x="8058152" y="2270229"/>
            <a:ext cx="1135117" cy="756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t>رمز گذاری </a:t>
            </a:r>
            <a:r>
              <a:rPr lang="fa-IR" dirty="0" smtClean="0"/>
              <a:t>پیام </a:t>
            </a:r>
            <a:endParaRPr lang="en-US" dirty="0"/>
          </a:p>
        </p:txBody>
      </p:sp>
      <p:sp>
        <p:nvSpPr>
          <p:cNvPr id="6" name="Rounded Rectangle 5"/>
          <p:cNvSpPr/>
          <p:nvPr/>
        </p:nvSpPr>
        <p:spPr>
          <a:xfrm>
            <a:off x="5713030" y="2270229"/>
            <a:ext cx="1103586" cy="756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t>مسیر ارتباطی</a:t>
            </a:r>
            <a:endParaRPr lang="en-US" dirty="0"/>
          </a:p>
        </p:txBody>
      </p:sp>
      <p:sp>
        <p:nvSpPr>
          <p:cNvPr id="7" name="Rounded Rectangle 6"/>
          <p:cNvSpPr/>
          <p:nvPr/>
        </p:nvSpPr>
        <p:spPr>
          <a:xfrm>
            <a:off x="3440823" y="2270230"/>
            <a:ext cx="1111471" cy="756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t>رمز گشایی </a:t>
            </a:r>
            <a:r>
              <a:rPr lang="fa-IR" dirty="0" smtClean="0"/>
              <a:t>پیام </a:t>
            </a:r>
            <a:endParaRPr lang="en-US" dirty="0"/>
          </a:p>
        </p:txBody>
      </p:sp>
      <p:sp>
        <p:nvSpPr>
          <p:cNvPr id="8" name="Rounded Rectangle 7"/>
          <p:cNvSpPr/>
          <p:nvPr/>
        </p:nvSpPr>
        <p:spPr>
          <a:xfrm>
            <a:off x="1344011" y="2270231"/>
            <a:ext cx="1064174" cy="7567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t>گیرنده </a:t>
            </a:r>
            <a:endParaRPr lang="en-US" dirty="0"/>
          </a:p>
        </p:txBody>
      </p:sp>
      <p:sp>
        <p:nvSpPr>
          <p:cNvPr id="9" name="Left Arrow 8"/>
          <p:cNvSpPr/>
          <p:nvPr/>
        </p:nvSpPr>
        <p:spPr>
          <a:xfrm>
            <a:off x="9444531" y="2459414"/>
            <a:ext cx="488731" cy="37837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Left Arrow 9"/>
          <p:cNvSpPr/>
          <p:nvPr/>
        </p:nvSpPr>
        <p:spPr>
          <a:xfrm>
            <a:off x="7193018" y="2459413"/>
            <a:ext cx="488731" cy="37837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Left Arrow 10"/>
          <p:cNvSpPr/>
          <p:nvPr/>
        </p:nvSpPr>
        <p:spPr>
          <a:xfrm>
            <a:off x="4854303" y="2459413"/>
            <a:ext cx="488731" cy="378375"/>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Left Arrow 11"/>
          <p:cNvSpPr/>
          <p:nvPr/>
        </p:nvSpPr>
        <p:spPr>
          <a:xfrm>
            <a:off x="2710687" y="2459412"/>
            <a:ext cx="457200" cy="378373"/>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20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80">
                                          <p:stCondLst>
                                            <p:cond delay="0"/>
                                          </p:stCondLst>
                                        </p:cTn>
                                        <p:tgtEl>
                                          <p:spTgt spid="7">
                                            <p:txEl>
                                              <p:pRg st="0" end="0"/>
                                            </p:txEl>
                                          </p:spTgt>
                                        </p:tgtEl>
                                      </p:cBhvr>
                                    </p:animEffect>
                                    <p:anim calcmode="lin" valueType="num">
                                      <p:cBhvr>
                                        <p:cTn id="1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xEl>
                                              <p:pRg st="0" end="0"/>
                                            </p:txEl>
                                          </p:spTgt>
                                        </p:tgtEl>
                                      </p:cBhvr>
                                      <p:to x="100000" y="60000"/>
                                    </p:animScale>
                                    <p:animScale>
                                      <p:cBhvr>
                                        <p:cTn id="24" dur="166" decel="50000">
                                          <p:stCondLst>
                                            <p:cond delay="676"/>
                                          </p:stCondLst>
                                        </p:cTn>
                                        <p:tgtEl>
                                          <p:spTgt spid="7">
                                            <p:txEl>
                                              <p:pRg st="0" end="0"/>
                                            </p:txEl>
                                          </p:spTgt>
                                        </p:tgtEl>
                                      </p:cBhvr>
                                      <p:to x="100000" y="100000"/>
                                    </p:animScale>
                                    <p:animScale>
                                      <p:cBhvr>
                                        <p:cTn id="25" dur="26">
                                          <p:stCondLst>
                                            <p:cond delay="1312"/>
                                          </p:stCondLst>
                                        </p:cTn>
                                        <p:tgtEl>
                                          <p:spTgt spid="7">
                                            <p:txEl>
                                              <p:pRg st="0" end="0"/>
                                            </p:txEl>
                                          </p:spTgt>
                                        </p:tgtEl>
                                      </p:cBhvr>
                                      <p:to x="100000" y="80000"/>
                                    </p:animScale>
                                    <p:animScale>
                                      <p:cBhvr>
                                        <p:cTn id="26" dur="166" decel="50000">
                                          <p:stCondLst>
                                            <p:cond delay="1338"/>
                                          </p:stCondLst>
                                        </p:cTn>
                                        <p:tgtEl>
                                          <p:spTgt spid="7">
                                            <p:txEl>
                                              <p:pRg st="0" end="0"/>
                                            </p:txEl>
                                          </p:spTgt>
                                        </p:tgtEl>
                                      </p:cBhvr>
                                      <p:to x="100000" y="100000"/>
                                    </p:animScale>
                                    <p:animScale>
                                      <p:cBhvr>
                                        <p:cTn id="27" dur="26">
                                          <p:stCondLst>
                                            <p:cond delay="1642"/>
                                          </p:stCondLst>
                                        </p:cTn>
                                        <p:tgtEl>
                                          <p:spTgt spid="7">
                                            <p:txEl>
                                              <p:pRg st="0" end="0"/>
                                            </p:txEl>
                                          </p:spTgt>
                                        </p:tgtEl>
                                      </p:cBhvr>
                                      <p:to x="100000" y="90000"/>
                                    </p:animScale>
                                    <p:animScale>
                                      <p:cBhvr>
                                        <p:cTn id="28" dur="166" decel="50000">
                                          <p:stCondLst>
                                            <p:cond delay="1668"/>
                                          </p:stCondLst>
                                        </p:cTn>
                                        <p:tgtEl>
                                          <p:spTgt spid="7">
                                            <p:txEl>
                                              <p:pRg st="0" end="0"/>
                                            </p:txEl>
                                          </p:spTgt>
                                        </p:tgtEl>
                                      </p:cBhvr>
                                      <p:to x="100000" y="100000"/>
                                    </p:animScale>
                                    <p:animScale>
                                      <p:cBhvr>
                                        <p:cTn id="29" dur="26">
                                          <p:stCondLst>
                                            <p:cond delay="1808"/>
                                          </p:stCondLst>
                                        </p:cTn>
                                        <p:tgtEl>
                                          <p:spTgt spid="7">
                                            <p:txEl>
                                              <p:pRg st="0" end="0"/>
                                            </p:txEl>
                                          </p:spTgt>
                                        </p:tgtEl>
                                      </p:cBhvr>
                                      <p:to x="100000" y="95000"/>
                                    </p:animScale>
                                    <p:animScale>
                                      <p:cBhvr>
                                        <p:cTn id="30" dur="166" decel="50000">
                                          <p:stCondLst>
                                            <p:cond delay="1834"/>
                                          </p:stCondLst>
                                        </p:cTn>
                                        <p:tgtEl>
                                          <p:spTgt spid="7">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5"/>
                                        </p:tgtEl>
                                        <p:attrNameLst>
                                          <p:attrName>r</p:attrName>
                                        </p:attrNameLst>
                                      </p:cBhvr>
                                    </p:animRot>
                                    <p:animRot by="-240000">
                                      <p:cBhvr>
                                        <p:cTn id="39" dur="200" fill="hold">
                                          <p:stCondLst>
                                            <p:cond delay="200"/>
                                          </p:stCondLst>
                                        </p:cTn>
                                        <p:tgtEl>
                                          <p:spTgt spid="5"/>
                                        </p:tgtEl>
                                        <p:attrNameLst>
                                          <p:attrName>r</p:attrName>
                                        </p:attrNameLst>
                                      </p:cBhvr>
                                    </p:animRot>
                                    <p:animRot by="240000">
                                      <p:cBhvr>
                                        <p:cTn id="40" dur="200" fill="hold">
                                          <p:stCondLst>
                                            <p:cond delay="400"/>
                                          </p:stCondLst>
                                        </p:cTn>
                                        <p:tgtEl>
                                          <p:spTgt spid="5"/>
                                        </p:tgtEl>
                                        <p:attrNameLst>
                                          <p:attrName>r</p:attrName>
                                        </p:attrNameLst>
                                      </p:cBhvr>
                                    </p:animRot>
                                    <p:animRot by="-240000">
                                      <p:cBhvr>
                                        <p:cTn id="41" dur="200" fill="hold">
                                          <p:stCondLst>
                                            <p:cond delay="600"/>
                                          </p:stCondLst>
                                        </p:cTn>
                                        <p:tgtEl>
                                          <p:spTgt spid="5"/>
                                        </p:tgtEl>
                                        <p:attrNameLst>
                                          <p:attrName>r</p:attrName>
                                        </p:attrNameLst>
                                      </p:cBhvr>
                                    </p:animRot>
                                    <p:animRot by="120000">
                                      <p:cBhvr>
                                        <p:cTn id="42" dur="200" fill="hold">
                                          <p:stCondLst>
                                            <p:cond delay="800"/>
                                          </p:stCondLst>
                                        </p:cTn>
                                        <p:tgtEl>
                                          <p:spTgt spid="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4400" dirty="0" smtClean="0">
                <a:solidFill>
                  <a:srgbClr val="FF0000"/>
                </a:solidFill>
              </a:rPr>
              <a:t>فرستنده</a:t>
            </a:r>
            <a:r>
              <a:rPr lang="fa-IR" dirty="0" smtClean="0"/>
              <a:t> </a:t>
            </a:r>
            <a:endParaRPr lang="en-US" dirty="0"/>
          </a:p>
        </p:txBody>
      </p:sp>
      <p:sp>
        <p:nvSpPr>
          <p:cNvPr id="3" name="Subtitle 2"/>
          <p:cNvSpPr>
            <a:spLocks noGrp="1"/>
          </p:cNvSpPr>
          <p:nvPr>
            <p:ph type="subTitle" idx="1"/>
          </p:nvPr>
        </p:nvSpPr>
        <p:spPr>
          <a:xfrm>
            <a:off x="2475346" y="3531476"/>
            <a:ext cx="7032722" cy="1970689"/>
          </a:xfrm>
        </p:spPr>
        <p:txBody>
          <a:bodyPr>
            <a:normAutofit/>
          </a:bodyPr>
          <a:lstStyle/>
          <a:p>
            <a:pPr algn="r"/>
            <a:r>
              <a:rPr lang="fa-IR" sz="2800" dirty="0" smtClean="0">
                <a:solidFill>
                  <a:schemeClr val="accent3">
                    <a:lumMod val="50000"/>
                  </a:schemeClr>
                </a:solidFill>
              </a:rPr>
              <a:t>فرستنده</a:t>
            </a:r>
            <a:r>
              <a:rPr lang="fa-IR" sz="2800" dirty="0" smtClean="0">
                <a:solidFill>
                  <a:schemeClr val="accent3">
                    <a:lumMod val="50000"/>
                  </a:schemeClr>
                </a:solidFill>
              </a:rPr>
              <a:t>، فرد </a:t>
            </a:r>
            <a:r>
              <a:rPr lang="fa-IR" sz="2800" dirty="0" smtClean="0">
                <a:solidFill>
                  <a:schemeClr val="accent3">
                    <a:lumMod val="50000"/>
                  </a:schemeClr>
                </a:solidFill>
              </a:rPr>
              <a:t>یا افرادی است که </a:t>
            </a:r>
            <a:r>
              <a:rPr lang="fa-IR" sz="2800" dirty="0" smtClean="0">
                <a:solidFill>
                  <a:schemeClr val="accent3">
                    <a:lumMod val="50000"/>
                  </a:schemeClr>
                </a:solidFill>
              </a:rPr>
              <a:t>پیام </a:t>
            </a:r>
            <a:r>
              <a:rPr lang="fa-IR" sz="2800" dirty="0" smtClean="0">
                <a:solidFill>
                  <a:schemeClr val="accent3">
                    <a:lumMod val="50000"/>
                  </a:schemeClr>
                </a:solidFill>
              </a:rPr>
              <a:t>خود را با هدفی خاص؛ به صورت گفتار</a:t>
            </a:r>
            <a:r>
              <a:rPr lang="fa-IR" sz="2800" dirty="0" smtClean="0">
                <a:solidFill>
                  <a:schemeClr val="accent3">
                    <a:lumMod val="50000"/>
                  </a:schemeClr>
                </a:solidFill>
              </a:rPr>
              <a:t>؛ نوشتاریا </a:t>
            </a:r>
            <a:r>
              <a:rPr lang="fa-IR" sz="2800" dirty="0" smtClean="0">
                <a:solidFill>
                  <a:schemeClr val="accent3">
                    <a:lumMod val="50000"/>
                  </a:schemeClr>
                </a:solidFill>
              </a:rPr>
              <a:t>به وسیله حرکت غیر کلامی با استفاده از رابط به گیرنده </a:t>
            </a:r>
            <a:r>
              <a:rPr lang="fa-IR" sz="2800" dirty="0" smtClean="0">
                <a:solidFill>
                  <a:schemeClr val="accent3">
                    <a:lumMod val="50000"/>
                  </a:schemeClr>
                </a:solidFill>
              </a:rPr>
              <a:t>پیام </a:t>
            </a:r>
            <a:r>
              <a:rPr lang="fa-IR" sz="2800" dirty="0" smtClean="0">
                <a:solidFill>
                  <a:schemeClr val="accent3">
                    <a:lumMod val="50000"/>
                  </a:schemeClr>
                </a:solidFill>
              </a:rPr>
              <a:t>منتقل می کند.</a:t>
            </a:r>
            <a:endParaRPr lang="en-US" sz="2800" dirty="0">
              <a:solidFill>
                <a:schemeClr val="accent3">
                  <a:lumMod val="50000"/>
                </a:schemeClr>
              </a:solidFill>
            </a:endParaRPr>
          </a:p>
        </p:txBody>
      </p:sp>
    </p:spTree>
    <p:extLst>
      <p:ext uri="{BB962C8B-B14F-4D97-AF65-F5344CB8AC3E}">
        <p14:creationId xmlns:p14="http://schemas.microsoft.com/office/powerpoint/2010/main" val="307356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92317"/>
            <a:ext cx="6815669" cy="1008993"/>
          </a:xfrm>
        </p:spPr>
        <p:txBody>
          <a:bodyPr/>
          <a:lstStyle/>
          <a:p>
            <a:r>
              <a:rPr lang="fa-IR" dirty="0" smtClean="0">
                <a:solidFill>
                  <a:srgbClr val="7030A0"/>
                </a:solidFill>
              </a:rPr>
              <a:t>پیام</a:t>
            </a:r>
            <a:endParaRPr lang="en-US" dirty="0">
              <a:solidFill>
                <a:srgbClr val="7030A0"/>
              </a:solidFill>
            </a:endParaRPr>
          </a:p>
        </p:txBody>
      </p:sp>
      <p:sp>
        <p:nvSpPr>
          <p:cNvPr id="3" name="Subtitle 2"/>
          <p:cNvSpPr>
            <a:spLocks noGrp="1"/>
          </p:cNvSpPr>
          <p:nvPr>
            <p:ph type="subTitle" idx="1"/>
          </p:nvPr>
        </p:nvSpPr>
        <p:spPr>
          <a:xfrm>
            <a:off x="2692398" y="2601310"/>
            <a:ext cx="6941129" cy="2585545"/>
          </a:xfrm>
        </p:spPr>
        <p:txBody>
          <a:bodyPr>
            <a:normAutofit/>
          </a:bodyPr>
          <a:lstStyle/>
          <a:p>
            <a:pPr algn="r" rtl="1"/>
            <a:r>
              <a:rPr lang="fa-IR" sz="2400" dirty="0" smtClean="0">
                <a:solidFill>
                  <a:srgbClr val="002060"/>
                </a:solidFill>
              </a:rPr>
              <a:t>پیام </a:t>
            </a:r>
            <a:r>
              <a:rPr lang="fa-IR" sz="2400" dirty="0" smtClean="0">
                <a:solidFill>
                  <a:srgbClr val="002060"/>
                </a:solidFill>
              </a:rPr>
              <a:t>همان چیزی است که ارتباط به منظور آن برقرار شده </a:t>
            </a:r>
            <a:r>
              <a:rPr lang="fa-IR" sz="2400" dirty="0" smtClean="0">
                <a:solidFill>
                  <a:srgbClr val="002060"/>
                </a:solidFill>
              </a:rPr>
              <a:t>و فرستنده</a:t>
            </a:r>
            <a:r>
              <a:rPr lang="fa-IR" sz="2400" dirty="0">
                <a:solidFill>
                  <a:srgbClr val="002060"/>
                </a:solidFill>
              </a:rPr>
              <a:t> </a:t>
            </a:r>
            <a:r>
              <a:rPr lang="fa-IR" sz="2400" dirty="0" smtClean="0">
                <a:solidFill>
                  <a:srgbClr val="002060"/>
                </a:solidFill>
              </a:rPr>
              <a:t>سعی </a:t>
            </a:r>
            <a:r>
              <a:rPr lang="fa-IR" sz="2400" dirty="0" smtClean="0">
                <a:solidFill>
                  <a:srgbClr val="002060"/>
                </a:solidFill>
              </a:rPr>
              <a:t>می کند آن را برای گیرنده ارسال </a:t>
            </a:r>
            <a:r>
              <a:rPr lang="fa-IR" sz="2400" dirty="0" smtClean="0">
                <a:solidFill>
                  <a:srgbClr val="002060"/>
                </a:solidFill>
              </a:rPr>
              <a:t>کند. </a:t>
            </a:r>
            <a:r>
              <a:rPr lang="fa-IR" sz="2400" dirty="0" smtClean="0">
                <a:solidFill>
                  <a:srgbClr val="002060"/>
                </a:solidFill>
              </a:rPr>
              <a:t>به عبارت دیگر </a:t>
            </a:r>
            <a:r>
              <a:rPr lang="fa-IR" sz="2400" dirty="0" smtClean="0">
                <a:solidFill>
                  <a:srgbClr val="002060"/>
                </a:solidFill>
              </a:rPr>
              <a:t>پیام اطلاعاتی </a:t>
            </a:r>
            <a:r>
              <a:rPr lang="fa-IR" sz="2400" dirty="0" smtClean="0">
                <a:solidFill>
                  <a:srgbClr val="002060"/>
                </a:solidFill>
              </a:rPr>
              <a:t>است که فرستنده به گیرنده منتقل می کند. </a:t>
            </a:r>
            <a:r>
              <a:rPr lang="fa-IR" sz="2400" dirty="0" smtClean="0">
                <a:solidFill>
                  <a:srgbClr val="002060"/>
                </a:solidFill>
              </a:rPr>
              <a:t>پیام شامل اطلاعات </a:t>
            </a:r>
            <a:r>
              <a:rPr lang="fa-IR" sz="2400" dirty="0" smtClean="0">
                <a:solidFill>
                  <a:srgbClr val="002060"/>
                </a:solidFill>
              </a:rPr>
              <a:t>و اخبار</a:t>
            </a:r>
            <a:r>
              <a:rPr lang="fa-IR" sz="2400" dirty="0" smtClean="0">
                <a:solidFill>
                  <a:srgbClr val="002060"/>
                </a:solidFill>
              </a:rPr>
              <a:t>؛ افکار،عقاید، نظرها، احساسات وعواطف </a:t>
            </a:r>
            <a:r>
              <a:rPr lang="fa-IR" sz="2400" dirty="0" smtClean="0">
                <a:solidFill>
                  <a:srgbClr val="002060"/>
                </a:solidFill>
              </a:rPr>
              <a:t>است </a:t>
            </a:r>
            <a:r>
              <a:rPr lang="fa-IR" sz="2400" dirty="0" smtClean="0">
                <a:solidFill>
                  <a:srgbClr val="002060"/>
                </a:solidFill>
              </a:rPr>
              <a:t>که به </a:t>
            </a:r>
            <a:r>
              <a:rPr lang="fa-IR" sz="2400" dirty="0" smtClean="0">
                <a:solidFill>
                  <a:srgbClr val="002060"/>
                </a:solidFill>
              </a:rPr>
              <a:t>صورت علایم </a:t>
            </a:r>
            <a:r>
              <a:rPr lang="fa-IR" sz="2400" dirty="0" smtClean="0">
                <a:solidFill>
                  <a:srgbClr val="002060"/>
                </a:solidFill>
              </a:rPr>
              <a:t>، گفتار، نوشتار، تصویرمنتقل </a:t>
            </a:r>
            <a:r>
              <a:rPr lang="fa-IR" sz="2400" dirty="0" smtClean="0">
                <a:solidFill>
                  <a:srgbClr val="002060"/>
                </a:solidFill>
              </a:rPr>
              <a:t>می </a:t>
            </a:r>
            <a:r>
              <a:rPr lang="fa-IR" sz="2400" dirty="0" smtClean="0">
                <a:solidFill>
                  <a:srgbClr val="002060"/>
                </a:solidFill>
              </a:rPr>
              <a:t>شود</a:t>
            </a:r>
            <a:endParaRPr lang="fa-IR" sz="2400" dirty="0">
              <a:solidFill>
                <a:srgbClr val="002060"/>
              </a:solidFill>
            </a:endParaRPr>
          </a:p>
        </p:txBody>
      </p:sp>
    </p:spTree>
    <p:extLst>
      <p:ext uri="{BB962C8B-B14F-4D97-AF65-F5344CB8AC3E}">
        <p14:creationId xmlns:p14="http://schemas.microsoft.com/office/powerpoint/2010/main" val="415785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76553"/>
            <a:ext cx="6815669" cy="756744"/>
          </a:xfrm>
        </p:spPr>
        <p:txBody>
          <a:bodyPr/>
          <a:lstStyle/>
          <a:p>
            <a:r>
              <a:rPr lang="fa-IR" sz="4000" dirty="0" smtClean="0">
                <a:solidFill>
                  <a:srgbClr val="FF0000"/>
                </a:solidFill>
              </a:rPr>
              <a:t>رمز </a:t>
            </a:r>
            <a:r>
              <a:rPr lang="fa-IR" sz="4000" dirty="0" smtClean="0">
                <a:solidFill>
                  <a:srgbClr val="FF0000"/>
                </a:solidFill>
              </a:rPr>
              <a:t>گذارپیام</a:t>
            </a:r>
            <a:endParaRPr lang="en-US" sz="4000" dirty="0">
              <a:solidFill>
                <a:srgbClr val="FF0000"/>
              </a:solidFill>
            </a:endParaRPr>
          </a:p>
        </p:txBody>
      </p:sp>
      <p:sp>
        <p:nvSpPr>
          <p:cNvPr id="3" name="Subtitle 2"/>
          <p:cNvSpPr>
            <a:spLocks noGrp="1"/>
          </p:cNvSpPr>
          <p:nvPr>
            <p:ph type="subTitle" idx="1"/>
          </p:nvPr>
        </p:nvSpPr>
        <p:spPr>
          <a:xfrm>
            <a:off x="2692398" y="2333297"/>
            <a:ext cx="6815669" cy="2853558"/>
          </a:xfrm>
        </p:spPr>
        <p:txBody>
          <a:bodyPr>
            <a:normAutofit/>
          </a:bodyPr>
          <a:lstStyle/>
          <a:p>
            <a:pPr algn="r" rtl="1"/>
            <a:r>
              <a:rPr lang="fa-IR" sz="2400" dirty="0" smtClean="0"/>
              <a:t>پیام </a:t>
            </a:r>
            <a:r>
              <a:rPr lang="fa-IR" sz="2400" dirty="0" smtClean="0"/>
              <a:t>در ذهن فرستنده است وهرگز قابل انتقال نیست مگر اینکه ابتدا به صورت نشانه ها یا نماد ها به خودی خود هیچ گونه معنای خاصی ندارد مگر اینکه با یک قرار داد اجتماعی متقابل،برای آنها مفهوم خاصی در نظر گرفته شود</a:t>
            </a:r>
            <a:r>
              <a:rPr lang="fa-IR" sz="2400" dirty="0" smtClean="0"/>
              <a:t>. بنابراین </a:t>
            </a:r>
            <a:r>
              <a:rPr lang="fa-IR" sz="2400" dirty="0" smtClean="0"/>
              <a:t>فرستنده ابتدا محتوای </a:t>
            </a:r>
            <a:r>
              <a:rPr lang="fa-IR" sz="2400" dirty="0" smtClean="0"/>
              <a:t>پیام </a:t>
            </a:r>
            <a:r>
              <a:rPr lang="fa-IR" sz="2400" dirty="0" smtClean="0"/>
              <a:t>را به شکل رمز (کلمه،نماد،علایم و نشانه ها</a:t>
            </a:r>
            <a:r>
              <a:rPr lang="fa-IR" sz="2400" dirty="0" smtClean="0"/>
              <a:t>) است، به </a:t>
            </a:r>
            <a:r>
              <a:rPr lang="fa-IR" sz="2400" dirty="0" smtClean="0"/>
              <a:t>صورت کلمه های گفتاری </a:t>
            </a:r>
            <a:r>
              <a:rPr lang="fa-IR" sz="2400" dirty="0" smtClean="0"/>
              <a:t>، نوشتاری، تصویری </a:t>
            </a:r>
            <a:r>
              <a:rPr lang="fa-IR" sz="2400" dirty="0" smtClean="0"/>
              <a:t>و... در می آورد و به گیرنده </a:t>
            </a:r>
            <a:r>
              <a:rPr lang="fa-IR" sz="2400" dirty="0" smtClean="0"/>
              <a:t>پیام ارسال  </a:t>
            </a:r>
            <a:r>
              <a:rPr lang="fa-IR" sz="2400" dirty="0" smtClean="0"/>
              <a:t>می کند.</a:t>
            </a:r>
            <a:endParaRPr lang="en-US" sz="2400" dirty="0"/>
          </a:p>
        </p:txBody>
      </p:sp>
    </p:spTree>
    <p:extLst>
      <p:ext uri="{BB962C8B-B14F-4D97-AF65-F5344CB8AC3E}">
        <p14:creationId xmlns:p14="http://schemas.microsoft.com/office/powerpoint/2010/main" val="26792037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86911"/>
            <a:ext cx="6815669" cy="472966"/>
          </a:xfrm>
        </p:spPr>
        <p:txBody>
          <a:bodyPr/>
          <a:lstStyle/>
          <a:p>
            <a:r>
              <a:rPr lang="fa-IR" sz="3200" dirty="0" smtClean="0">
                <a:solidFill>
                  <a:srgbClr val="FF0000"/>
                </a:solidFill>
              </a:rPr>
              <a:t>مسیر ارتباطی</a:t>
            </a:r>
            <a:endParaRPr lang="en-US" sz="3200" dirty="0">
              <a:solidFill>
                <a:srgbClr val="FF0000"/>
              </a:solidFill>
            </a:endParaRPr>
          </a:p>
        </p:txBody>
      </p:sp>
      <p:sp>
        <p:nvSpPr>
          <p:cNvPr id="3" name="Subtitle 2"/>
          <p:cNvSpPr>
            <a:spLocks noGrp="1"/>
          </p:cNvSpPr>
          <p:nvPr>
            <p:ph type="subTitle" idx="1"/>
          </p:nvPr>
        </p:nvSpPr>
        <p:spPr>
          <a:xfrm>
            <a:off x="2530764" y="2159877"/>
            <a:ext cx="7130472" cy="2818522"/>
          </a:xfrm>
        </p:spPr>
        <p:txBody>
          <a:bodyPr>
            <a:normAutofit/>
          </a:bodyPr>
          <a:lstStyle/>
          <a:p>
            <a:pPr algn="r" rtl="1"/>
            <a:r>
              <a:rPr lang="fa-IR" sz="2400" dirty="0" smtClean="0"/>
              <a:t>شیوه‌های </a:t>
            </a:r>
            <a:r>
              <a:rPr lang="fa-IR" sz="2400" dirty="0" smtClean="0"/>
              <a:t>انتقال </a:t>
            </a:r>
            <a:r>
              <a:rPr lang="fa-IR" sz="2400" dirty="0" smtClean="0"/>
              <a:t>پیام </a:t>
            </a:r>
            <a:r>
              <a:rPr lang="fa-IR" sz="2400" dirty="0" smtClean="0"/>
              <a:t>میان فرستنده و گیرنده را مسیر ارتباطی می گویند. به عبارت دیگر ابزار وسایلی هستند که در ارسال و دریافت </a:t>
            </a:r>
            <a:r>
              <a:rPr lang="fa-IR" sz="2400" dirty="0" smtClean="0"/>
              <a:t>پیام </a:t>
            </a:r>
            <a:r>
              <a:rPr lang="fa-IR" sz="2400" dirty="0" smtClean="0"/>
              <a:t>از فرستنده به گیرنده و بلعکس کمک می کند </a:t>
            </a:r>
            <a:r>
              <a:rPr lang="fa-IR" sz="2400" dirty="0" smtClean="0"/>
              <a:t>مسیرارتباطی </a:t>
            </a:r>
            <a:r>
              <a:rPr lang="fa-IR" sz="2400" dirty="0" smtClean="0"/>
              <a:t>باید </a:t>
            </a:r>
            <a:r>
              <a:rPr lang="fa-IR" sz="2400" dirty="0" smtClean="0"/>
              <a:t>متناسب </a:t>
            </a:r>
            <a:r>
              <a:rPr lang="fa-IR" sz="2400" dirty="0" smtClean="0"/>
              <a:t>با </a:t>
            </a:r>
            <a:r>
              <a:rPr lang="fa-IR" sz="2400" dirty="0" smtClean="0"/>
              <a:t>پیام </a:t>
            </a:r>
            <a:r>
              <a:rPr lang="fa-IR" sz="2400" dirty="0" smtClean="0"/>
              <a:t>،معلومات و </a:t>
            </a:r>
            <a:r>
              <a:rPr lang="fa-IR" sz="2400" dirty="0" smtClean="0"/>
              <a:t>ویژگی‌های </a:t>
            </a:r>
            <a:r>
              <a:rPr lang="fa-IR" sz="2400" dirty="0" smtClean="0"/>
              <a:t>مشترک میان فرستنده و گیرنده انتخاب </a:t>
            </a:r>
            <a:r>
              <a:rPr lang="fa-IR" sz="2400" dirty="0" smtClean="0"/>
              <a:t>شود. </a:t>
            </a:r>
            <a:r>
              <a:rPr lang="fa-IR" sz="2400" dirty="0" smtClean="0"/>
              <a:t>برخی از مسیر های ارتباطس عبارت </a:t>
            </a:r>
            <a:r>
              <a:rPr lang="fa-IR" sz="2400" dirty="0" smtClean="0"/>
              <a:t>از: پست الکترونیک، پیام، پیامک، تلفن </a:t>
            </a:r>
            <a:r>
              <a:rPr lang="fa-IR" sz="2400" dirty="0" smtClean="0"/>
              <a:t>همراه</a:t>
            </a:r>
            <a:r>
              <a:rPr lang="fa-IR" sz="2400" dirty="0" smtClean="0"/>
              <a:t>، کتاب، روزنامه، پوسترو</a:t>
            </a:r>
            <a:r>
              <a:rPr lang="fa-IR" sz="2400" dirty="0" smtClean="0"/>
              <a:t>...</a:t>
            </a:r>
            <a:endParaRPr lang="en-US" sz="2400" dirty="0"/>
          </a:p>
        </p:txBody>
      </p:sp>
    </p:spTree>
    <p:extLst>
      <p:ext uri="{BB962C8B-B14F-4D97-AF65-F5344CB8AC3E}">
        <p14:creationId xmlns:p14="http://schemas.microsoft.com/office/powerpoint/2010/main" val="11631835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Organic</Template>
  <TotalTime>137</TotalTime>
  <Words>609</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B Davat</vt:lpstr>
      <vt:lpstr>Garamond</vt:lpstr>
      <vt:lpstr>Gill Sans MT</vt:lpstr>
      <vt:lpstr>Impact</vt:lpstr>
      <vt:lpstr>Mj_Aref</vt:lpstr>
      <vt:lpstr>Times New Roman</vt:lpstr>
      <vt:lpstr>Organic</vt:lpstr>
      <vt:lpstr>Badge</vt:lpstr>
      <vt:lpstr>ارتباط موثر</vt:lpstr>
      <vt:lpstr>PowerPoint Presentation</vt:lpstr>
      <vt:lpstr>  ارتباط چیست؟</vt:lpstr>
      <vt:lpstr>عناصر ارتباط</vt:lpstr>
      <vt:lpstr>عناصر ارتباطی</vt:lpstr>
      <vt:lpstr>فرستنده </vt:lpstr>
      <vt:lpstr>پیام</vt:lpstr>
      <vt:lpstr>رمز گذارپیام</vt:lpstr>
      <vt:lpstr>مسیر ارتباطی</vt:lpstr>
      <vt:lpstr>گیرنده </vt:lpstr>
      <vt:lpstr>رمز گشایی پیام </vt:lpstr>
      <vt:lpstr>بازخورد</vt:lpstr>
      <vt:lpstr>اختلال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ارتباط موثر</dc:title>
  <dc:creator>Sepide</dc:creator>
  <cp:lastModifiedBy>Windows User</cp:lastModifiedBy>
  <cp:revision>16</cp:revision>
  <dcterms:created xsi:type="dcterms:W3CDTF">2019-01-19T23:51:18Z</dcterms:created>
  <dcterms:modified xsi:type="dcterms:W3CDTF">2020-09-20T16:54:07Z</dcterms:modified>
</cp:coreProperties>
</file>